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5" roundtripDataSignature="AMtx7mgTYYRqzauFF6KIY2Zzk2Ox658w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254cf32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f254cf327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067f5dae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f067f5da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>
  <p:cSld name="Diapositiva de título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rtada-gobierno.png" id="12" name="Google Shape;12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9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9"/>
          <p:cNvSpPr txBox="1"/>
          <p:nvPr>
            <p:ph idx="1" type="body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0"/>
          <p:cNvSpPr txBox="1"/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0"/>
          <p:cNvSpPr txBox="1"/>
          <p:nvPr>
            <p:ph idx="1" type="body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3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>
  <p:cSld name="Título y objetos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rtada.png" id="14" name="Google Shape;14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>
  <p:cSld name="Encabezado de sección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na.png" id="16" name="Google Shape;16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>
  <p:cSld name="Dos objeto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na+textura.png" id="18" name="Google Shape;18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ólo el título">
  <p:cSld name="Sólo el título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na-naranja.png" id="20" name="Google Shape;20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ierre.png" id="22" name="Google Shape;22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>
  <p:cSld name="Comparación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na-con-franja.png" id="24" name="Google Shape;24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7"/>
          <p:cNvSpPr txBox="1"/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7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8" name="Google Shape;28;p27"/>
          <p:cNvSpPr txBox="1"/>
          <p:nvPr>
            <p:ph idx="2" type="body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9" name="Google Shape;29;p2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8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28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36" name="Google Shape;36;p2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Relationship Id="rId6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38.png"/><Relationship Id="rId5" Type="http://schemas.openxmlformats.org/officeDocument/2006/relationships/image" Target="../media/image24.png"/><Relationship Id="rId6" Type="http://schemas.openxmlformats.org/officeDocument/2006/relationships/image" Target="../media/image37.jpg"/><Relationship Id="rId7" Type="http://schemas.openxmlformats.org/officeDocument/2006/relationships/image" Target="../media/image29.jpg"/><Relationship Id="rId8" Type="http://schemas.openxmlformats.org/officeDocument/2006/relationships/image" Target="../media/image2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7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Relationship Id="rId6" Type="http://schemas.openxmlformats.org/officeDocument/2006/relationships/image" Target="../media/image40.png"/><Relationship Id="rId7" Type="http://schemas.openxmlformats.org/officeDocument/2006/relationships/image" Target="../media/image36.png"/><Relationship Id="rId8" Type="http://schemas.openxmlformats.org/officeDocument/2006/relationships/image" Target="../media/image4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.jp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53.png"/><Relationship Id="rId10" Type="http://schemas.openxmlformats.org/officeDocument/2006/relationships/image" Target="../media/image59.png"/><Relationship Id="rId13" Type="http://schemas.openxmlformats.org/officeDocument/2006/relationships/image" Target="../media/image54.png"/><Relationship Id="rId1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51.png"/><Relationship Id="rId15" Type="http://schemas.openxmlformats.org/officeDocument/2006/relationships/image" Target="../media/image56.png"/><Relationship Id="rId14" Type="http://schemas.openxmlformats.org/officeDocument/2006/relationships/image" Target="../media/image55.png"/><Relationship Id="rId5" Type="http://schemas.openxmlformats.org/officeDocument/2006/relationships/image" Target="../media/image44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16.png"/><Relationship Id="rId6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"/>
          <p:cNvSpPr txBox="1"/>
          <p:nvPr/>
        </p:nvSpPr>
        <p:spPr>
          <a:xfrm>
            <a:off x="4315061" y="1019508"/>
            <a:ext cx="390576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4800" u="none" cap="none" strike="noStrik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CONEC</a:t>
            </a:r>
            <a:r>
              <a:rPr b="1" i="0" lang="es-ES" sz="48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TARTE</a:t>
            </a:r>
            <a:endParaRPr b="1" i="0" sz="4800" u="none" cap="none" strike="noStrik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627017" y="2697480"/>
            <a:ext cx="3089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b="1" i="0" lang="es-ES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Integrantes</a:t>
            </a:r>
            <a:endParaRPr b="1" i="0" sz="1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b="1" i="0" lang="es-ES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Arley Anacona Anacona</a:t>
            </a:r>
            <a:endParaRPr/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b="1" i="0" lang="es-ES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Yineth Valentina Camayo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            </a:t>
            </a:r>
            <a:r>
              <a:rPr b="1" lang="es-ES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s-ES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Jhonathan Bermúdez Cerón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                </a:t>
            </a:r>
            <a:r>
              <a:rPr b="1" i="0" lang="es-ES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Jean Harvy  Martinez Toro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" name="Google Shape;57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625" y="3205850"/>
            <a:ext cx="145800" cy="1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625" y="3409525"/>
            <a:ext cx="145800" cy="1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625" y="3613200"/>
            <a:ext cx="145800" cy="1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625" y="3790000"/>
            <a:ext cx="145800" cy="14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3.googleusercontent.com/xC0H6o3tofQ_e0XfvBbO0kCUEmsXe3dPs_Us0KOo3mQIVkEJvHnoKLUlXkSZqQ6WNCaI5WJB0yfeGww28Q8XUHiA_fH7w-qImxEUlglIHXs3mzPQobJd-Qtro2HqKASFWobF_Jew=s0" id="136" name="Google Shape;13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2500" y="868150"/>
            <a:ext cx="4522300" cy="275392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0"/>
          <p:cNvSpPr/>
          <p:nvPr/>
        </p:nvSpPr>
        <p:spPr>
          <a:xfrm>
            <a:off x="6053175" y="1176675"/>
            <a:ext cx="2895600" cy="25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características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Mejora el desarrollo individual y social</a:t>
            </a:r>
            <a:endParaRPr b="1" sz="18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epercute positivamente en el nivel de autoestima.</a:t>
            </a:r>
            <a:endParaRPr b="1" sz="18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nteractuar socialmente</a:t>
            </a:r>
            <a:endParaRPr b="1" sz="18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prender a distancia</a:t>
            </a:r>
            <a:endParaRPr/>
          </a:p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otalmente gratuitos</a:t>
            </a:r>
            <a:endParaRPr b="1" sz="18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0"/>
          <p:cNvSpPr txBox="1"/>
          <p:nvPr/>
        </p:nvSpPr>
        <p:spPr>
          <a:xfrm>
            <a:off x="5498300" y="714975"/>
            <a:ext cx="330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“MAYORES CONECTADOS”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"/>
          <p:cNvSpPr/>
          <p:nvPr/>
        </p:nvSpPr>
        <p:spPr>
          <a:xfrm>
            <a:off x="377852" y="770817"/>
            <a:ext cx="3589586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características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Educación </a:t>
            </a: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Capacitaciones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Prácticas presenciales, a distancia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Variedad de cursos y temas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torgan un Certificado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suscripción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1"/>
          <p:cNvSpPr txBox="1"/>
          <p:nvPr/>
        </p:nvSpPr>
        <p:spPr>
          <a:xfrm>
            <a:off x="564150" y="3091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“CAPACITARTE”</a:t>
            </a:r>
            <a:endParaRPr>
              <a:solidFill>
                <a:srgbClr val="FF6600"/>
              </a:solidFill>
            </a:endParaRPr>
          </a:p>
        </p:txBody>
      </p:sp>
      <p:pic>
        <p:nvPicPr>
          <p:cNvPr id="145" name="Google Shape;14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438" y="1132725"/>
            <a:ext cx="4871761" cy="2493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"/>
          <p:cNvSpPr txBox="1"/>
          <p:nvPr/>
        </p:nvSpPr>
        <p:spPr>
          <a:xfrm>
            <a:off x="268804" y="265638"/>
            <a:ext cx="530243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Impacto</a:t>
            </a:r>
            <a:endParaRPr b="1" sz="2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2"/>
          <p:cNvSpPr txBox="1"/>
          <p:nvPr/>
        </p:nvSpPr>
        <p:spPr>
          <a:xfrm>
            <a:off x="915100" y="1240350"/>
            <a:ext cx="8141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Social:</a:t>
            </a:r>
            <a:r>
              <a:rPr lang="es-E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En este se permite que puedan relacionarse y entablar conversación con las demás personas sobre temas de  la tecnología y otros campos sin sentirse excluidos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2"/>
          <p:cNvSpPr/>
          <p:nvPr/>
        </p:nvSpPr>
        <p:spPr>
          <a:xfrm>
            <a:off x="394095" y="814879"/>
            <a:ext cx="4064783" cy="4571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2"/>
          <p:cNvSpPr/>
          <p:nvPr/>
        </p:nvSpPr>
        <p:spPr>
          <a:xfrm>
            <a:off x="915100" y="2047775"/>
            <a:ext cx="785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Tecnológico:</a:t>
            </a:r>
            <a:r>
              <a:rPr lang="es-E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un aplicativo que pueda guiar ,ayudar a utilizar y entender  más tecnologías</a:t>
            </a:r>
            <a:endParaRPr sz="18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2"/>
          <p:cNvSpPr/>
          <p:nvPr/>
        </p:nvSpPr>
        <p:spPr>
          <a:xfrm>
            <a:off x="915100" y="2694275"/>
            <a:ext cx="8141100" cy="21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Económico: </a:t>
            </a:r>
            <a:r>
              <a:rPr lang="es-E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Disponible de forma gratuita en la web Y no </a:t>
            </a:r>
            <a:r>
              <a:rPr lang="es-E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tendrán</a:t>
            </a:r>
            <a:r>
              <a:rPr lang="es-E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gastos adicionales en la </a:t>
            </a:r>
            <a:r>
              <a:rPr lang="es-E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adquisición</a:t>
            </a:r>
            <a:r>
              <a:rPr lang="es-E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de un nuevo conocimiento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Ambiental:</a:t>
            </a:r>
            <a:r>
              <a:rPr lang="es-E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No se utiliza papel o medios impresos para capacitar a los adultos mayores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775" y="2047775"/>
            <a:ext cx="5232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125" y="2926000"/>
            <a:ext cx="646500" cy="6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123" y="1240350"/>
            <a:ext cx="646500" cy="6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125" y="3758150"/>
            <a:ext cx="646500" cy="6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3"/>
          <p:cNvSpPr txBox="1"/>
          <p:nvPr/>
        </p:nvSpPr>
        <p:spPr>
          <a:xfrm>
            <a:off x="261650" y="149523"/>
            <a:ext cx="530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Metodología </a:t>
            </a:r>
            <a:endParaRPr b="1" sz="2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3"/>
          <p:cNvSpPr txBox="1"/>
          <p:nvPr/>
        </p:nvSpPr>
        <p:spPr>
          <a:xfrm>
            <a:off x="394100" y="860600"/>
            <a:ext cx="5976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3"/>
          <p:cNvSpPr/>
          <p:nvPr/>
        </p:nvSpPr>
        <p:spPr>
          <a:xfrm>
            <a:off x="394095" y="814879"/>
            <a:ext cx="4064700" cy="4560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5850" y="860600"/>
            <a:ext cx="5976600" cy="3984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f254cf3279_0_0"/>
          <p:cNvSpPr txBox="1"/>
          <p:nvPr/>
        </p:nvSpPr>
        <p:spPr>
          <a:xfrm>
            <a:off x="241150" y="1374275"/>
            <a:ext cx="4586400" cy="3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Scrum Team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Jhonathan                    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Arley 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Valentina                     Jean </a:t>
            </a:r>
            <a:b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Backend                     Backend</a:t>
            </a:r>
            <a:r>
              <a:rPr lang="es-ES" sz="800">
                <a:solidFill>
                  <a:schemeClr val="dk1"/>
                </a:solidFill>
              </a:rPr>
              <a:t>                      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Analista</a:t>
            </a:r>
            <a:r>
              <a:rPr lang="es-ES" sz="800">
                <a:solidFill>
                  <a:schemeClr val="dk1"/>
                </a:solidFill>
              </a:rPr>
              <a:t>                       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Frontend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php			php            Scrum Master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f254cf3279_0_0"/>
          <p:cNvSpPr txBox="1"/>
          <p:nvPr/>
        </p:nvSpPr>
        <p:spPr>
          <a:xfrm>
            <a:off x="261650" y="149523"/>
            <a:ext cx="530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Metodología Scrum</a:t>
            </a:r>
            <a:endParaRPr b="1" sz="2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f254cf3279_0_0"/>
          <p:cNvSpPr/>
          <p:nvPr/>
        </p:nvSpPr>
        <p:spPr>
          <a:xfrm>
            <a:off x="394095" y="814879"/>
            <a:ext cx="4064700" cy="4560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gf254cf3279_0_0"/>
          <p:cNvSpPr txBox="1"/>
          <p:nvPr/>
        </p:nvSpPr>
        <p:spPr>
          <a:xfrm>
            <a:off x="6439425" y="1374275"/>
            <a:ext cx="24042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Cliente</a:t>
            </a: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Adultos     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mayores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b="1"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Dueño de producto</a:t>
            </a: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             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Alcaldía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gf254cf327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7600" y="2861571"/>
            <a:ext cx="1247850" cy="136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f254cf3279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7875" y="1086750"/>
            <a:ext cx="1527303" cy="9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f254cf3279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9024" y="2761100"/>
            <a:ext cx="1025325" cy="1367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f254cf3279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60050" y="2761112"/>
            <a:ext cx="1025325" cy="13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f254cf3279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375" y="2450926"/>
            <a:ext cx="1247850" cy="1663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f254cf3279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26324" y="2683374"/>
            <a:ext cx="1073475" cy="143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4"/>
          <p:cNvSpPr txBox="1"/>
          <p:nvPr/>
        </p:nvSpPr>
        <p:spPr>
          <a:xfrm>
            <a:off x="268804" y="265638"/>
            <a:ext cx="530243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Arquitectura Cliente-Servidor</a:t>
            </a:r>
            <a:endParaRPr b="1" sz="2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4"/>
          <p:cNvSpPr txBox="1"/>
          <p:nvPr/>
        </p:nvSpPr>
        <p:spPr>
          <a:xfrm>
            <a:off x="394100" y="949314"/>
            <a:ext cx="8193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Patrón de diseño: MVC (modelo, vista, controlador)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Paradigma de programación: Programación orientada a objetos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4"/>
          <p:cNvSpPr/>
          <p:nvPr/>
        </p:nvSpPr>
        <p:spPr>
          <a:xfrm>
            <a:off x="394095" y="814879"/>
            <a:ext cx="4064783" cy="4571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925" y="1684513"/>
            <a:ext cx="654550" cy="65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8263" y="2833426"/>
            <a:ext cx="919575" cy="91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2188" y="4123375"/>
            <a:ext cx="821725" cy="82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06675" y="2774611"/>
            <a:ext cx="990300" cy="99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90825" y="2752724"/>
            <a:ext cx="1034051" cy="103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79075" y="2595200"/>
            <a:ext cx="1396026" cy="13960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14"/>
          <p:cNvCxnSpPr/>
          <p:nvPr/>
        </p:nvCxnSpPr>
        <p:spPr>
          <a:xfrm>
            <a:off x="2661475" y="2175525"/>
            <a:ext cx="717600" cy="71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14"/>
          <p:cNvCxnSpPr>
            <a:endCxn id="190" idx="3"/>
          </p:cNvCxnSpPr>
          <p:nvPr/>
        </p:nvCxnSpPr>
        <p:spPr>
          <a:xfrm flipH="1">
            <a:off x="2793913" y="3823838"/>
            <a:ext cx="708900" cy="71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14"/>
          <p:cNvCxnSpPr>
            <a:stCxn id="193" idx="1"/>
            <a:endCxn id="189" idx="3"/>
          </p:cNvCxnSpPr>
          <p:nvPr/>
        </p:nvCxnSpPr>
        <p:spPr>
          <a:xfrm rot="10800000">
            <a:off x="2227975" y="3293212"/>
            <a:ext cx="115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14"/>
          <p:cNvCxnSpPr>
            <a:stCxn id="191" idx="1"/>
            <a:endCxn id="193" idx="3"/>
          </p:cNvCxnSpPr>
          <p:nvPr/>
        </p:nvCxnSpPr>
        <p:spPr>
          <a:xfrm flipH="1">
            <a:off x="4775175" y="3269762"/>
            <a:ext cx="931500" cy="2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14"/>
          <p:cNvCxnSpPr>
            <a:stCxn id="192" idx="1"/>
            <a:endCxn id="191" idx="3"/>
          </p:cNvCxnSpPr>
          <p:nvPr/>
        </p:nvCxnSpPr>
        <p:spPr>
          <a:xfrm rot="10800000">
            <a:off x="6697125" y="3269749"/>
            <a:ext cx="29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f067f5dae1_0_0"/>
          <p:cNvSpPr/>
          <p:nvPr/>
        </p:nvSpPr>
        <p:spPr>
          <a:xfrm>
            <a:off x="38170" y="800929"/>
            <a:ext cx="4064700" cy="4560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f067f5dae1_0_0"/>
          <p:cNvSpPr txBox="1"/>
          <p:nvPr/>
        </p:nvSpPr>
        <p:spPr>
          <a:xfrm>
            <a:off x="0" y="62800"/>
            <a:ext cx="445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s-ES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Base de Datos</a:t>
            </a:r>
            <a:endParaRPr/>
          </a:p>
        </p:txBody>
      </p:sp>
      <p:pic>
        <p:nvPicPr>
          <p:cNvPr id="205" name="Google Shape;205;gf067f5dae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560213" y="-1013813"/>
            <a:ext cx="3810150" cy="764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f067f5dae1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5725" y="3432075"/>
            <a:ext cx="27432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f067f5dae1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3550" y="3217650"/>
            <a:ext cx="498025" cy="214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f067f5dae1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40725" y="3359175"/>
            <a:ext cx="498020" cy="2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f067f5dae1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1100" y="2792120"/>
            <a:ext cx="1620580" cy="69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5"/>
          <p:cNvSpPr txBox="1"/>
          <p:nvPr/>
        </p:nvSpPr>
        <p:spPr>
          <a:xfrm>
            <a:off x="268804" y="265638"/>
            <a:ext cx="530243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Tecnologías Utilizadas</a:t>
            </a:r>
            <a:endParaRPr b="1" sz="2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5"/>
          <p:cNvSpPr txBox="1"/>
          <p:nvPr/>
        </p:nvSpPr>
        <p:spPr>
          <a:xfrm>
            <a:off x="394100" y="3293500"/>
            <a:ext cx="2076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Backend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Php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MySQL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5"/>
          <p:cNvSpPr/>
          <p:nvPr/>
        </p:nvSpPr>
        <p:spPr>
          <a:xfrm>
            <a:off x="394095" y="814879"/>
            <a:ext cx="4064783" cy="4571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5"/>
          <p:cNvSpPr txBox="1"/>
          <p:nvPr/>
        </p:nvSpPr>
        <p:spPr>
          <a:xfrm>
            <a:off x="3761675" y="1193400"/>
            <a:ext cx="2533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Frontend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Bootstrap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JavaScript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CSS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FontAwesome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5"/>
          <p:cNvSpPr txBox="1"/>
          <p:nvPr/>
        </p:nvSpPr>
        <p:spPr>
          <a:xfrm>
            <a:off x="6490450" y="1193400"/>
            <a:ext cx="247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1"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b="1"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proyecto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Word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PowerPoint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Trello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5"/>
          <p:cNvSpPr txBox="1"/>
          <p:nvPr/>
        </p:nvSpPr>
        <p:spPr>
          <a:xfrm>
            <a:off x="188425" y="1193400"/>
            <a:ext cx="3182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Herramientas de desarrollo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Visual Studio Code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Sublime Text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Xampp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2350" y="2763300"/>
            <a:ext cx="432575" cy="36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1600" y="2784313"/>
            <a:ext cx="573575" cy="3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75174" y="2763300"/>
            <a:ext cx="363263" cy="36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7925" y="2784362"/>
            <a:ext cx="327213" cy="32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5"/>
          <p:cNvPicPr preferRelativeResize="0"/>
          <p:nvPr/>
        </p:nvPicPr>
        <p:blipFill rotWithShape="1">
          <a:blip r:embed="rId7">
            <a:alphaModFix/>
          </a:blip>
          <a:srcRect b="20928" l="32225" r="30970" t="11627"/>
          <a:stretch/>
        </p:blipFill>
        <p:spPr>
          <a:xfrm>
            <a:off x="7386825" y="2763287"/>
            <a:ext cx="514768" cy="36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5"/>
          <p:cNvPicPr preferRelativeResize="0"/>
          <p:nvPr/>
        </p:nvPicPr>
        <p:blipFill rotWithShape="1">
          <a:blip r:embed="rId8">
            <a:alphaModFix/>
          </a:blip>
          <a:srcRect b="0" l="24620" r="19347" t="0"/>
          <a:stretch/>
        </p:blipFill>
        <p:spPr>
          <a:xfrm>
            <a:off x="4408387" y="2762963"/>
            <a:ext cx="327225" cy="36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5"/>
          <p:cNvPicPr preferRelativeResize="0"/>
          <p:nvPr/>
        </p:nvPicPr>
        <p:blipFill rotWithShape="1">
          <a:blip r:embed="rId9">
            <a:alphaModFix/>
          </a:blip>
          <a:srcRect b="0" l="27276" r="25613" t="0"/>
          <a:stretch/>
        </p:blipFill>
        <p:spPr>
          <a:xfrm>
            <a:off x="4782200" y="2752688"/>
            <a:ext cx="327225" cy="384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36401" y="2781335"/>
            <a:ext cx="327225" cy="32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89975" y="2764038"/>
            <a:ext cx="363249" cy="361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5"/>
          <p:cNvPicPr preferRelativeResize="0"/>
          <p:nvPr/>
        </p:nvPicPr>
        <p:blipFill rotWithShape="1">
          <a:blip r:embed="rId12">
            <a:alphaModFix/>
          </a:blip>
          <a:srcRect b="0" l="28951" r="27649" t="0"/>
          <a:stretch/>
        </p:blipFill>
        <p:spPr>
          <a:xfrm>
            <a:off x="1127100" y="2735688"/>
            <a:ext cx="363252" cy="418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5"/>
          <p:cNvPicPr preferRelativeResize="0"/>
          <p:nvPr/>
        </p:nvPicPr>
        <p:blipFill rotWithShape="1">
          <a:blip r:embed="rId13">
            <a:alphaModFix/>
          </a:blip>
          <a:srcRect b="0" l="0" r="73199" t="0"/>
          <a:stretch/>
        </p:blipFill>
        <p:spPr>
          <a:xfrm>
            <a:off x="1564225" y="2768238"/>
            <a:ext cx="363251" cy="353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89975" y="4332800"/>
            <a:ext cx="514775" cy="278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490350" y="4246850"/>
            <a:ext cx="680847" cy="35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7"/>
          <p:cNvSpPr txBox="1"/>
          <p:nvPr/>
        </p:nvSpPr>
        <p:spPr>
          <a:xfrm>
            <a:off x="194375" y="97206"/>
            <a:ext cx="3863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Conclusiones</a:t>
            </a:r>
            <a:endParaRPr b="1"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7"/>
          <p:cNvSpPr txBox="1"/>
          <p:nvPr/>
        </p:nvSpPr>
        <p:spPr>
          <a:xfrm>
            <a:off x="269125" y="981225"/>
            <a:ext cx="46431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es-E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Los adultos mayores se sienten más alegres al adquirir un nuevo conocimiento con su teléfono android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es-E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Ayuda a mejorar la comunicación empleando conceptos básicos de aplicaciones  de un teléfono inteligente con su entorno social y familiar 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es-E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 el conocimiento adquirido podrán aprovechar las distintas formas de entretenimiento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61049" y="1352952"/>
            <a:ext cx="3863700" cy="2592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4.googleusercontent.com/9rT0drpsUwJBGpXtIkwL9YEO3vbYUsMFBffcRmHYyREDMYiAwySzqem2BsHUU-ASQBVrB_ErX4EIgwXcrF-IhzDbpSe8A0Ld_TdHyP_vpMsQsGt5Cu4P4akzTxQhymepeoT4uQpl=s0" id="65" name="Google Shape;6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0940" y="1348434"/>
            <a:ext cx="2152650" cy="213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/>
          <p:cNvSpPr txBox="1"/>
          <p:nvPr/>
        </p:nvSpPr>
        <p:spPr>
          <a:xfrm>
            <a:off x="268804" y="205678"/>
            <a:ext cx="530243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Planteamiento del Problema</a:t>
            </a:r>
            <a:endParaRPr b="1" sz="2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3"/>
          <p:cNvSpPr txBox="1"/>
          <p:nvPr/>
        </p:nvSpPr>
        <p:spPr>
          <a:xfrm>
            <a:off x="626842" y="498764"/>
            <a:ext cx="82746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la ciudad de Popayán los adultos mayores no tienen conocimiento sobre el uso básico de dispositivos móviles táctiles, pero si cuentan con un poder adquisitivo mayor que la mayoría de jóvenes . Con el pasar de los años la tecnología ha ido creciendo de manera exponencial y  esto representa un obstáculo hasta el punto que  adaptarse se les hace más difícil sin guías o instrucciones ya que la capacidad de aprendizaje puede disminuir con la edad en algunos casos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3"/>
          <p:cNvSpPr/>
          <p:nvPr/>
        </p:nvSpPr>
        <p:spPr>
          <a:xfrm>
            <a:off x="394095" y="814879"/>
            <a:ext cx="4064783" cy="4571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" name="Google Shape;7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8121" y="2811937"/>
            <a:ext cx="2075929" cy="2075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/>
          <p:nvPr/>
        </p:nvSpPr>
        <p:spPr>
          <a:xfrm>
            <a:off x="268804" y="205678"/>
            <a:ext cx="530243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Pregunta de Investigación</a:t>
            </a:r>
            <a:endParaRPr b="1" sz="2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4"/>
          <p:cNvSpPr txBox="1"/>
          <p:nvPr/>
        </p:nvSpPr>
        <p:spPr>
          <a:xfrm>
            <a:off x="394095" y="1240337"/>
            <a:ext cx="819372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¿Cómo </a:t>
            </a:r>
            <a:r>
              <a:rPr i="1"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instruir a los adultos mayores de la ciudad de Popayán </a:t>
            </a: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el uso cotidiano de aplicaciones móviles en teléfonos con sistema operativo Android?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4"/>
          <p:cNvSpPr/>
          <p:nvPr/>
        </p:nvSpPr>
        <p:spPr>
          <a:xfrm>
            <a:off x="394095" y="814879"/>
            <a:ext cx="4064783" cy="4571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" name="Google Shape;8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453553">
            <a:off x="4730746" y="2779652"/>
            <a:ext cx="472830" cy="472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43079" y="2495285"/>
            <a:ext cx="657838" cy="657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326448">
            <a:off x="3871109" y="2649034"/>
            <a:ext cx="510469" cy="510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4"/>
          <p:cNvPicPr preferRelativeResize="0"/>
          <p:nvPr/>
        </p:nvPicPr>
        <p:blipFill rotWithShape="1">
          <a:blip r:embed="rId6">
            <a:alphaModFix/>
          </a:blip>
          <a:srcRect b="0" l="32820" r="-1497" t="0"/>
          <a:stretch/>
        </p:blipFill>
        <p:spPr>
          <a:xfrm>
            <a:off x="3746825" y="3236800"/>
            <a:ext cx="1715750" cy="166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/>
          <p:nvPr/>
        </p:nvSpPr>
        <p:spPr>
          <a:xfrm>
            <a:off x="268804" y="265638"/>
            <a:ext cx="530243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Justificación</a:t>
            </a:r>
            <a:endParaRPr b="1" sz="2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7"/>
          <p:cNvSpPr txBox="1"/>
          <p:nvPr/>
        </p:nvSpPr>
        <p:spPr>
          <a:xfrm>
            <a:off x="394095" y="1240337"/>
            <a:ext cx="819372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Porque existe la necesidad de instruir sobre el uso de aplicaciones móviles cotidianas, a los adultos mayores que desconocen dichas funciones y que  tienen a su alcance un dispositivo móvil con sistema operativo Android, con el cual puedan adaptarse poco a poco a los grandes cambios de la tecnología y la comunicación.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7"/>
          <p:cNvSpPr/>
          <p:nvPr/>
        </p:nvSpPr>
        <p:spPr>
          <a:xfrm>
            <a:off x="394095" y="814879"/>
            <a:ext cx="4064783" cy="4571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8237" y="3407236"/>
            <a:ext cx="1318317" cy="1318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9700" y="3340672"/>
            <a:ext cx="2177200" cy="145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"/>
          <p:cNvSpPr txBox="1"/>
          <p:nvPr/>
        </p:nvSpPr>
        <p:spPr>
          <a:xfrm>
            <a:off x="268804" y="205678"/>
            <a:ext cx="530243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b="1" sz="2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5"/>
          <p:cNvSpPr txBox="1"/>
          <p:nvPr/>
        </p:nvSpPr>
        <p:spPr>
          <a:xfrm>
            <a:off x="394095" y="1240337"/>
            <a:ext cx="8193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Capacitar los adultos mayores en el uso del </a:t>
            </a: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teléfono</a:t>
            </a: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móvil</a:t>
            </a: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a través de un producto software.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5"/>
          <p:cNvSpPr/>
          <p:nvPr/>
        </p:nvSpPr>
        <p:spPr>
          <a:xfrm>
            <a:off x="394095" y="814879"/>
            <a:ext cx="4064783" cy="4571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7537" y="2128875"/>
            <a:ext cx="2468925" cy="246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"/>
          <p:cNvSpPr txBox="1"/>
          <p:nvPr/>
        </p:nvSpPr>
        <p:spPr>
          <a:xfrm>
            <a:off x="268804" y="205678"/>
            <a:ext cx="530243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Objetivos </a:t>
            </a:r>
            <a:r>
              <a:rPr b="1" lang="es-ES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Específicos</a:t>
            </a:r>
            <a:endParaRPr b="1" sz="2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6"/>
          <p:cNvSpPr/>
          <p:nvPr/>
        </p:nvSpPr>
        <p:spPr>
          <a:xfrm>
            <a:off x="394095" y="814879"/>
            <a:ext cx="4064783" cy="4571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6"/>
          <p:cNvSpPr/>
          <p:nvPr/>
        </p:nvSpPr>
        <p:spPr>
          <a:xfrm>
            <a:off x="718457" y="1136469"/>
            <a:ext cx="803365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dk1"/>
                </a:solidFill>
                <a:highlight>
                  <a:schemeClr val="lt1"/>
                </a:highlight>
              </a:rPr>
              <a:t>Conocer</a:t>
            </a:r>
            <a:r>
              <a:rPr lang="es-ES" sz="18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los temas que los adultos mayores desconocen en el uso cotidiano de aplicaciones móviles     </a:t>
            </a:r>
            <a:r>
              <a:rPr lang="es-ES" sz="18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 </a:t>
            </a:r>
            <a:r>
              <a:rPr lang="es-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6"/>
          <p:cNvSpPr/>
          <p:nvPr/>
        </p:nvSpPr>
        <p:spPr>
          <a:xfrm>
            <a:off x="718457" y="1861457"/>
            <a:ext cx="790302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Producir material multimedia por medio de las TIC que enseñe al adulto mayor el uso de aplicaciones móviles en Android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6"/>
          <p:cNvSpPr/>
          <p:nvPr/>
        </p:nvSpPr>
        <p:spPr>
          <a:xfrm>
            <a:off x="718458" y="2507788"/>
            <a:ext cx="790302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Crear una aplicación web que permita al adulto mayor ver material multimedia </a:t>
            </a:r>
            <a:endParaRPr/>
          </a:p>
        </p:txBody>
      </p:sp>
      <p:sp>
        <p:nvSpPr>
          <p:cNvPr id="111" name="Google Shape;111;p6"/>
          <p:cNvSpPr/>
          <p:nvPr/>
        </p:nvSpPr>
        <p:spPr>
          <a:xfrm>
            <a:off x="718458" y="3154119"/>
            <a:ext cx="8033656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ES" sz="1800"/>
              <a:t>F</a:t>
            </a:r>
            <a:r>
              <a:rPr lang="es-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acilitar la </a:t>
            </a:r>
            <a:r>
              <a:rPr lang="es-ES" sz="1800"/>
              <a:t>comunicación y el </a:t>
            </a:r>
            <a:r>
              <a:rPr lang="es-ES" sz="1800"/>
              <a:t>vínculo</a:t>
            </a:r>
            <a:r>
              <a:rPr lang="es-ES" sz="1800"/>
              <a:t> social </a:t>
            </a:r>
            <a:r>
              <a:rPr lang="es-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los adultos mayores con familiares y amigos</a:t>
            </a:r>
            <a:r>
              <a:rPr lang="es-ES" sz="1800"/>
              <a:t>.</a:t>
            </a:r>
            <a:endParaRPr/>
          </a:p>
        </p:txBody>
      </p:sp>
      <p:pic>
        <p:nvPicPr>
          <p:cNvPr id="112" name="Google Shape;11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375" y="4254725"/>
            <a:ext cx="757800" cy="75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00" y="982130"/>
            <a:ext cx="757795" cy="757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15100" y="4014625"/>
            <a:ext cx="1128900" cy="11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8"/>
          <p:cNvPicPr preferRelativeResize="0"/>
          <p:nvPr/>
        </p:nvPicPr>
        <p:blipFill rotWithShape="1">
          <a:blip r:embed="rId3">
            <a:alphaModFix/>
          </a:blip>
          <a:srcRect b="0" l="0" r="0" t="33271"/>
          <a:stretch/>
        </p:blipFill>
        <p:spPr>
          <a:xfrm>
            <a:off x="2958000" y="3789575"/>
            <a:ext cx="2406575" cy="115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8"/>
          <p:cNvSpPr txBox="1"/>
          <p:nvPr/>
        </p:nvSpPr>
        <p:spPr>
          <a:xfrm>
            <a:off x="268804" y="265638"/>
            <a:ext cx="530243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Alcance</a:t>
            </a:r>
            <a:endParaRPr b="1" sz="2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8"/>
          <p:cNvSpPr txBox="1"/>
          <p:nvPr/>
        </p:nvSpPr>
        <p:spPr>
          <a:xfrm>
            <a:off x="394095" y="1240337"/>
            <a:ext cx="81936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Lograr que las personas mayores conozcan, accedan  y adquieran el conocimiento básico de las aplicaciones cotidianas a través del aplicativo web guiándose por las siguientes categorías: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onfiguraciones básicas del smartphone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edes sociales 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ips seguridad sobre navegación en internet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través de videos explicativos que se encontrarán disponibles en el aplicativo web</a:t>
            </a:r>
            <a:b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8"/>
          <p:cNvSpPr/>
          <p:nvPr/>
        </p:nvSpPr>
        <p:spPr>
          <a:xfrm>
            <a:off x="394095" y="814879"/>
            <a:ext cx="4064783" cy="4571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"/>
          <p:cNvSpPr txBox="1"/>
          <p:nvPr/>
        </p:nvSpPr>
        <p:spPr>
          <a:xfrm>
            <a:off x="370295" y="166255"/>
            <a:ext cx="336272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Antecedentes</a:t>
            </a:r>
            <a:endParaRPr b="1" sz="3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9"/>
          <p:cNvSpPr txBox="1"/>
          <p:nvPr/>
        </p:nvSpPr>
        <p:spPr>
          <a:xfrm>
            <a:off x="537375" y="1584225"/>
            <a:ext cx="28683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Características principales: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Variación de temas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edad presentadora está acorde con el público objetivo o adulto mayor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¡Fácil de usar!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¡Gratis!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9"/>
          <p:cNvSpPr/>
          <p:nvPr/>
        </p:nvSpPr>
        <p:spPr>
          <a:xfrm>
            <a:off x="412247" y="831013"/>
            <a:ext cx="3063984" cy="4571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9"/>
          <p:cNvSpPr txBox="1"/>
          <p:nvPr/>
        </p:nvSpPr>
        <p:spPr>
          <a:xfrm>
            <a:off x="236150" y="9996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2"/>
                </a:solidFill>
              </a:rPr>
              <a:t>“</a:t>
            </a:r>
            <a:r>
              <a:rPr lang="es-ES">
                <a:solidFill>
                  <a:schemeClr val="dk2"/>
                </a:solidFill>
              </a:rPr>
              <a:t>TELEFONO ANDROID ADULTOS MAYORES”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31" name="Google Shape;13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8075" y="1029125"/>
            <a:ext cx="5332249" cy="275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2019-11-27T03:16:21Z</dcterms:created>
  <dc:creator>Leonardo Cantor</dc:creator>
</cp:coreProperties>
</file>